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7" r:id="rId4"/>
    <p:sldId id="288" r:id="rId5"/>
    <p:sldId id="290" r:id="rId6"/>
    <p:sldId id="289" r:id="rId7"/>
    <p:sldId id="291" r:id="rId8"/>
    <p:sldId id="259" r:id="rId9"/>
    <p:sldId id="264" r:id="rId10"/>
    <p:sldId id="294" r:id="rId11"/>
    <p:sldId id="293" r:id="rId12"/>
    <p:sldId id="292" r:id="rId13"/>
    <p:sldId id="260" r:id="rId14"/>
    <p:sldId id="261" r:id="rId15"/>
    <p:sldId id="263" r:id="rId16"/>
    <p:sldId id="277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5E6DB6"/>
    <a:srgbClr val="9BA4D1"/>
    <a:srgbClr val="364176"/>
    <a:srgbClr val="A0A8D3"/>
    <a:srgbClr val="DED8FC"/>
    <a:srgbClr val="5D5D60"/>
    <a:srgbClr val="D2CBF6"/>
    <a:srgbClr val="F1F1F1"/>
    <a:srgbClr val="B2A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830" y="12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167D0-5EA3-4D04-A6B6-BD8E920CBD62}" type="datetimeFigureOut">
              <a:rPr lang="es-ES" smtClean="0"/>
              <a:t>11/01/2025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D740F-E210-4F1A-8D93-DFE7471AD8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675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D740F-E210-4F1A-8D93-DFE7471AD87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29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6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3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9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2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4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5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91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3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30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3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webp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5A2B0797-C43D-4C1C-FD18-2E4EED6143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59DD8445-2E65-340E-FA75-274A46092291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047998" y="5777965"/>
            <a:ext cx="6096000" cy="915987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s-ES" sz="60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Fase de análisis y diseño</a:t>
            </a: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6732ACBF-DE75-A5B7-6D43-02F1DB3E0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080" y="1244081"/>
            <a:ext cx="4369837" cy="436983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23802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F3CE6C-E40D-1523-2CB2-7411DE3A4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DA0FA50-0D43-D24F-9CFE-95DBAD3E66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B672D29-316C-8531-ACE7-0C4CB78FC99A}"/>
              </a:ext>
            </a:extLst>
          </p:cNvPr>
          <p:cNvSpPr>
            <a:spLocks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553CE23-4491-7082-934E-F4DEE62CAC19}"/>
              </a:ext>
            </a:extLst>
          </p:cNvPr>
          <p:cNvSpPr txBox="1">
            <a:spLocks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DBC38B8-AB36-68B3-9120-B4F08721C44C}"/>
              </a:ext>
            </a:extLst>
          </p:cNvPr>
          <p:cNvSpPr txBox="1"/>
          <p:nvPr/>
        </p:nvSpPr>
        <p:spPr>
          <a:xfrm>
            <a:off x="2098453" y="1339197"/>
            <a:ext cx="7985760" cy="4210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b="1" kern="1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Resumen del flujo: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s-ES" sz="1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kern="1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usuario ingresa a la aplicación, se autentica (pantalla de inicio/</a:t>
            </a:r>
            <a:r>
              <a:rPr lang="es-ES" kern="100" dirty="0" err="1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login</a:t>
            </a:r>
            <a:r>
              <a:rPr lang="es-ES" kern="1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kern="1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 carga la pantalla principal donde se muestran las colecciones.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kern="1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Desde el </a:t>
            </a:r>
            <a:r>
              <a:rPr lang="es-ES" kern="100" dirty="0" err="1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</a:t>
            </a:r>
            <a:r>
              <a:rPr lang="es-ES" kern="1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el usuario puede buscar y filtrar videojuegos.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kern="1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 seleccionar un videojuego, el usuario puede añadirlo a una colección existente o crear una nueva.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ES" kern="1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 usuario puede consultar y gestionar el progreso de los videojuegos dentro de sus colecciones.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endParaRPr lang="es-ES" sz="1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18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Este flujo de datos y las pantallas definidas permiten una interacción fluida y organizada para la gestión de videojuegos y colecciones en la aplicación. </a:t>
            </a:r>
            <a:endParaRPr lang="es-ES" dirty="0">
              <a:solidFill>
                <a:srgbClr val="59595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79438-91FD-1A19-FCF2-61315621E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1376C7AE-100B-1A6E-C5A1-75909864BA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5C8993B-7399-AA1C-6F36-ADD810799F92}"/>
              </a:ext>
            </a:extLst>
          </p:cNvPr>
          <p:cNvSpPr>
            <a:spLocks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CF9C62-CD3D-0EE5-48B1-588BAED290F7}"/>
              </a:ext>
            </a:extLst>
          </p:cNvPr>
          <p:cNvSpPr txBox="1">
            <a:spLocks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AB33259-9C70-BBDA-9BB6-8CD97E35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86" y="683649"/>
            <a:ext cx="9519094" cy="512137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012284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8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5901C-C51C-0AD3-FC60-624645531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F857B5C9-9880-3E2C-78E2-A7644AA688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B77BAE5-3385-45FF-C331-8B1753B14CBC}"/>
              </a:ext>
            </a:extLst>
          </p:cNvPr>
          <p:cNvSpPr txBox="1"/>
          <p:nvPr/>
        </p:nvSpPr>
        <p:spPr>
          <a:xfrm>
            <a:off x="3774545" y="961185"/>
            <a:ext cx="4633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Formatos de logotipo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13647D2-3CC9-0FD9-0F0F-4CE04D8E8E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455C3D-2C48-991A-02F9-E1EFC996324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pic>
        <p:nvPicPr>
          <p:cNvPr id="5" name="Imagen 4" descr="Imagen que contiene Forma&#10;&#10;Descripción generada automáticamente">
            <a:extLst>
              <a:ext uri="{FF2B5EF4-FFF2-40B4-BE49-F238E27FC236}">
                <a16:creationId xmlns:a16="http://schemas.microsoft.com/office/drawing/2014/main" id="{A2673C44-037D-DD01-B34B-25465BA5E5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19" y="5803641"/>
            <a:ext cx="755779" cy="755779"/>
          </a:xfrm>
          <a:prstGeom prst="rect">
            <a:avLst/>
          </a:prstGeom>
        </p:spPr>
      </p:pic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8AF62739-1970-4FF5-032A-D6AF7CF97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56" y="2444412"/>
            <a:ext cx="2977396" cy="297739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softEdge rad="38100"/>
          </a:effectLst>
        </p:spPr>
      </p:pic>
      <p:pic>
        <p:nvPicPr>
          <p:cNvPr id="18" name="Imagen 1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E8F742D-80FA-3C98-7223-7A3CB515A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24" y="2444784"/>
            <a:ext cx="2977396" cy="297739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softEdge rad="38100"/>
          </a:effectLst>
        </p:spPr>
      </p:pic>
      <p:pic>
        <p:nvPicPr>
          <p:cNvPr id="12" name="Imagen 11" descr="Imagen que contiene Forma&#10;&#10;Descripción generada automáticamente">
            <a:extLst>
              <a:ext uri="{FF2B5EF4-FFF2-40B4-BE49-F238E27FC236}">
                <a16:creationId xmlns:a16="http://schemas.microsoft.com/office/drawing/2014/main" id="{1C3F34B9-EA5B-06AD-B8A9-2BE1B6909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520" y="2444412"/>
            <a:ext cx="2977397" cy="297739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08164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Diagrama&#10;&#10;Descripción generada automáticamente">
            <a:extLst>
              <a:ext uri="{FF2B5EF4-FFF2-40B4-BE49-F238E27FC236}">
                <a16:creationId xmlns:a16="http://schemas.microsoft.com/office/drawing/2014/main" id="{8EEAE62A-1CFF-A561-B062-E9E536F137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6C131F-FAA0-B3B6-A77C-B497155E8CD6}"/>
              </a:ext>
            </a:extLst>
          </p:cNvPr>
          <p:cNvSpPr txBox="1"/>
          <p:nvPr/>
        </p:nvSpPr>
        <p:spPr>
          <a:xfrm>
            <a:off x="4237446" y="961185"/>
            <a:ext cx="3717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Paleta de colores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0E6F5C3-3D33-A88A-6094-C13EA53240FF}"/>
              </a:ext>
            </a:extLst>
          </p:cNvPr>
          <p:cNvSpPr/>
          <p:nvPr/>
        </p:nvSpPr>
        <p:spPr>
          <a:xfrm>
            <a:off x="1707502" y="2565918"/>
            <a:ext cx="2136710" cy="2090058"/>
          </a:xfrm>
          <a:prstGeom prst="ellipse">
            <a:avLst/>
          </a:prstGeom>
          <a:solidFill>
            <a:srgbClr val="9BA4D1"/>
          </a:solidFill>
          <a:ln>
            <a:solidFill>
              <a:srgbClr val="5E6D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A397B4-85D7-16CE-A989-475A3D929DB4}"/>
              </a:ext>
            </a:extLst>
          </p:cNvPr>
          <p:cNvSpPr txBox="1"/>
          <p:nvPr/>
        </p:nvSpPr>
        <p:spPr>
          <a:xfrm>
            <a:off x="2075024" y="4809158"/>
            <a:ext cx="1401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Lila azulado</a:t>
            </a:r>
          </a:p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#9BA4D1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ABC3CC-1F83-C56E-3039-F4BEF038E1D7}"/>
              </a:ext>
            </a:extLst>
          </p:cNvPr>
          <p:cNvSpPr txBox="1"/>
          <p:nvPr/>
        </p:nvSpPr>
        <p:spPr>
          <a:xfrm>
            <a:off x="1925302" y="2012626"/>
            <a:ext cx="1701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 principal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17ED35D-059A-90DC-4514-0E55DD256CCE}"/>
              </a:ext>
            </a:extLst>
          </p:cNvPr>
          <p:cNvSpPr/>
          <p:nvPr/>
        </p:nvSpPr>
        <p:spPr>
          <a:xfrm>
            <a:off x="5057196" y="2568568"/>
            <a:ext cx="2136710" cy="2090058"/>
          </a:xfrm>
          <a:prstGeom prst="ellipse">
            <a:avLst/>
          </a:prstGeom>
          <a:solidFill>
            <a:srgbClr val="3333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B51ABFA-AFC8-72AF-85B6-620695A5C489}"/>
              </a:ext>
            </a:extLst>
          </p:cNvPr>
          <p:cNvSpPr txBox="1"/>
          <p:nvPr/>
        </p:nvSpPr>
        <p:spPr>
          <a:xfrm>
            <a:off x="5414353" y="4809158"/>
            <a:ext cx="1353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Gris oscuro</a:t>
            </a:r>
          </a:p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s-ES" sz="20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333333</a:t>
            </a:r>
            <a:endParaRPr lang="es-ES" sz="200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F613BAA-DAC5-9862-E8ED-07BF5664A0C1}"/>
              </a:ext>
            </a:extLst>
          </p:cNvPr>
          <p:cNvSpPr txBox="1"/>
          <p:nvPr/>
        </p:nvSpPr>
        <p:spPr>
          <a:xfrm>
            <a:off x="5118152" y="2012626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 secundario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42DA519-4979-72A3-F39D-124C17D948B2}"/>
              </a:ext>
            </a:extLst>
          </p:cNvPr>
          <p:cNvSpPr/>
          <p:nvPr/>
        </p:nvSpPr>
        <p:spPr>
          <a:xfrm>
            <a:off x="8444864" y="2565918"/>
            <a:ext cx="2136710" cy="2090058"/>
          </a:xfrm>
          <a:prstGeom prst="ellipse">
            <a:avLst/>
          </a:prstGeom>
          <a:solidFill>
            <a:srgbClr val="F1F1F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9EF90B6-8E6A-2594-A569-676515CA7D44}"/>
              </a:ext>
            </a:extLst>
          </p:cNvPr>
          <p:cNvSpPr txBox="1"/>
          <p:nvPr/>
        </p:nvSpPr>
        <p:spPr>
          <a:xfrm>
            <a:off x="8930014" y="4809158"/>
            <a:ext cx="1166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Gris claro</a:t>
            </a:r>
          </a:p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s-ES" sz="20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F1F1F1</a:t>
            </a:r>
            <a:endParaRPr lang="es-ES" sz="200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93C1F4C-5F8B-5B86-9C1A-018BCE009B5F}"/>
              </a:ext>
            </a:extLst>
          </p:cNvPr>
          <p:cNvSpPr txBox="1"/>
          <p:nvPr/>
        </p:nvSpPr>
        <p:spPr>
          <a:xfrm>
            <a:off x="8460616" y="2012626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 secundario</a:t>
            </a:r>
          </a:p>
        </p:txBody>
      </p:sp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6CE90212-5934-7B46-7187-09AE09A4D2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19" y="5803641"/>
            <a:ext cx="755779" cy="75577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25A91825-2498-B58A-8E38-DA2A949D60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690B737-2716-F5AF-D71B-9C94047EDE1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</p:spTree>
    <p:extLst>
      <p:ext uri="{BB962C8B-B14F-4D97-AF65-F5344CB8AC3E}">
        <p14:creationId xmlns:p14="http://schemas.microsoft.com/office/powerpoint/2010/main" val="343387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3EFC9A36-ABF1-8C54-57E5-EF9E1393E7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6C131F-FAA0-B3B6-A77C-B497155E8CD6}"/>
              </a:ext>
            </a:extLst>
          </p:cNvPr>
          <p:cNvSpPr txBox="1"/>
          <p:nvPr/>
        </p:nvSpPr>
        <p:spPr>
          <a:xfrm>
            <a:off x="4959003" y="961185"/>
            <a:ext cx="2264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Tipografía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9731450-90B9-CB89-2F90-24F83B19983A}"/>
              </a:ext>
            </a:extLst>
          </p:cNvPr>
          <p:cNvSpPr txBox="1"/>
          <p:nvPr/>
        </p:nvSpPr>
        <p:spPr>
          <a:xfrm>
            <a:off x="3959287" y="2326607"/>
            <a:ext cx="426409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CALIBRI</a:t>
            </a:r>
          </a:p>
          <a:p>
            <a:pPr algn="ctr"/>
            <a:r>
              <a:rPr lang="es-ES" sz="32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Texto del título</a:t>
            </a:r>
          </a:p>
          <a:p>
            <a:pPr algn="ctr"/>
            <a:endParaRPr lang="es-ES" sz="320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texto es una prueba</a:t>
            </a:r>
          </a:p>
          <a:p>
            <a:pPr algn="ctr"/>
            <a:r>
              <a:rPr lang="es-ES" sz="24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texto es una prueba </a:t>
            </a:r>
          </a:p>
          <a:p>
            <a:pPr algn="ctr"/>
            <a:r>
              <a:rPr lang="es-ES" sz="28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texto es una prueba</a:t>
            </a:r>
          </a:p>
          <a:p>
            <a:pPr algn="ctr"/>
            <a:r>
              <a:rPr lang="es-ES" sz="32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texto es una prueba  </a:t>
            </a:r>
          </a:p>
          <a:p>
            <a:pPr algn="ctr"/>
            <a:endParaRPr lang="es-ES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1A1F6B0B-CE6A-038A-275D-F3E706F8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19" y="5803641"/>
            <a:ext cx="755779" cy="75577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E91ED0D-4D3E-1D9B-2711-E75546C584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D6ACE7F-2B5C-008F-5AF6-8C5779D4899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</p:spTree>
    <p:extLst>
      <p:ext uri="{BB962C8B-B14F-4D97-AF65-F5344CB8AC3E}">
        <p14:creationId xmlns:p14="http://schemas.microsoft.com/office/powerpoint/2010/main" val="608549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5B0E1D8C-3045-829C-D17B-472C3A31226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6C131F-FAA0-B3B6-A77C-B497155E8CD6}"/>
              </a:ext>
            </a:extLst>
          </p:cNvPr>
          <p:cNvSpPr txBox="1"/>
          <p:nvPr/>
        </p:nvSpPr>
        <p:spPr>
          <a:xfrm>
            <a:off x="5002307" y="961185"/>
            <a:ext cx="21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Imágenes</a:t>
            </a:r>
          </a:p>
        </p:txBody>
      </p:sp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99B2AE08-F08B-6766-FFBD-F40EC8D5E3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19" y="5803641"/>
            <a:ext cx="755779" cy="75577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E3890A6-3DE2-93C4-8D11-8C64D25F2FC6}"/>
              </a:ext>
            </a:extLst>
          </p:cNvPr>
          <p:cNvSpPr>
            <a:spLocks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F23FC26-0CA4-B40F-CFEF-95713AB441DE}"/>
              </a:ext>
            </a:extLst>
          </p:cNvPr>
          <p:cNvSpPr txBox="1">
            <a:spLocks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pic>
        <p:nvPicPr>
          <p:cNvPr id="3" name="Imagen 2" descr="Imagen que contiene computadora, tabla, juguete, llenado&#10;&#10;Descripción generada automáticamente">
            <a:extLst>
              <a:ext uri="{FF2B5EF4-FFF2-40B4-BE49-F238E27FC236}">
                <a16:creationId xmlns:a16="http://schemas.microsoft.com/office/drawing/2014/main" id="{93832720-9AD1-72D3-509B-14709BBED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0" y="2107210"/>
            <a:ext cx="3543414" cy="1851434"/>
          </a:xfrm>
          <a:prstGeom prst="rect">
            <a:avLst/>
          </a:prstGeom>
        </p:spPr>
      </p:pic>
      <p:pic>
        <p:nvPicPr>
          <p:cNvPr id="10" name="Imagen 9" descr="Una pantalla de un celular con la pantalla encendida&#10;&#10;Descripción generada automáticamente">
            <a:extLst>
              <a:ext uri="{FF2B5EF4-FFF2-40B4-BE49-F238E27FC236}">
                <a16:creationId xmlns:a16="http://schemas.microsoft.com/office/drawing/2014/main" id="{6B223153-9018-0DE4-8271-BD6A5BDA4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015" y="3481466"/>
            <a:ext cx="1696016" cy="954356"/>
          </a:xfrm>
          <a:prstGeom prst="rect">
            <a:avLst/>
          </a:prstGeom>
        </p:spPr>
      </p:pic>
      <p:pic>
        <p:nvPicPr>
          <p:cNvPr id="14" name="Imagen 13" descr="Caj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AB6DC137-E911-0977-67EC-D035459DB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26" y="2153014"/>
            <a:ext cx="1831394" cy="995820"/>
          </a:xfrm>
          <a:prstGeom prst="rect">
            <a:avLst/>
          </a:prstGeom>
        </p:spPr>
      </p:pic>
      <p:pic>
        <p:nvPicPr>
          <p:cNvPr id="17" name="Imagen 16" descr="Imagen que contiene interior, foto, computadora, pequeño&#10;&#10;Descripción generada automáticamente">
            <a:extLst>
              <a:ext uri="{FF2B5EF4-FFF2-40B4-BE49-F238E27FC236}">
                <a16:creationId xmlns:a16="http://schemas.microsoft.com/office/drawing/2014/main" id="{510291E9-B7EF-56AE-D334-DA4AA3618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79149" y="2005864"/>
            <a:ext cx="791154" cy="1290120"/>
          </a:xfrm>
          <a:prstGeom prst="rect">
            <a:avLst/>
          </a:prstGeom>
        </p:spPr>
      </p:pic>
      <p:pic>
        <p:nvPicPr>
          <p:cNvPr id="21" name="Imagen 20" descr="Imagen que contiene tabla, oscuro, libro, hecho de madera&#10;&#10;Descripción generada automáticamente">
            <a:extLst>
              <a:ext uri="{FF2B5EF4-FFF2-40B4-BE49-F238E27FC236}">
                <a16:creationId xmlns:a16="http://schemas.microsoft.com/office/drawing/2014/main" id="{C36D36B4-93F4-6D55-D025-B3545AAC2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16" y="4594168"/>
            <a:ext cx="1746104" cy="1068034"/>
          </a:xfrm>
          <a:prstGeom prst="rect">
            <a:avLst/>
          </a:prstGeom>
        </p:spPr>
      </p:pic>
      <p:pic>
        <p:nvPicPr>
          <p:cNvPr id="25" name="Imagen 2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B290032-059B-4D6E-BC8E-E4CE6150DE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25" y="3351979"/>
            <a:ext cx="1331254" cy="1331254"/>
          </a:xfrm>
          <a:prstGeom prst="rect">
            <a:avLst/>
          </a:prstGeom>
        </p:spPr>
      </p:pic>
      <p:pic>
        <p:nvPicPr>
          <p:cNvPr id="27" name="Imagen 26" descr="Calendario&#10;&#10;Descripción generada automáticamente">
            <a:extLst>
              <a:ext uri="{FF2B5EF4-FFF2-40B4-BE49-F238E27FC236}">
                <a16:creationId xmlns:a16="http://schemas.microsoft.com/office/drawing/2014/main" id="{21224F4A-5B96-3E9B-1CAF-24CAF8EC90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28" y="4773882"/>
            <a:ext cx="1116596" cy="1111632"/>
          </a:xfrm>
          <a:prstGeom prst="rect">
            <a:avLst/>
          </a:prstGeom>
        </p:spPr>
      </p:pic>
      <p:pic>
        <p:nvPicPr>
          <p:cNvPr id="29" name="Imagen 28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109E52F8-FF05-91DF-A606-9FBED4A006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97" y="4121776"/>
            <a:ext cx="3500914" cy="1843117"/>
          </a:xfrm>
          <a:prstGeom prst="rect">
            <a:avLst/>
          </a:prstGeom>
        </p:spPr>
      </p:pic>
      <p:pic>
        <p:nvPicPr>
          <p:cNvPr id="31" name="Imagen 30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82029BC2-F3FD-5378-0AD3-E0FB086316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74" y="2107210"/>
            <a:ext cx="3543414" cy="1851434"/>
          </a:xfrm>
          <a:prstGeom prst="rect">
            <a:avLst/>
          </a:prstGeom>
        </p:spPr>
      </p:pic>
      <p:pic>
        <p:nvPicPr>
          <p:cNvPr id="33" name="Imagen 32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6DD64D3-C27F-7393-F246-1852DF592A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99" y="4205637"/>
            <a:ext cx="3527963" cy="184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49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0C816187-2D9D-5D2D-9A9F-CB6450CE5E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1E6EF6A-FAAC-6367-5895-3D7C70F943D0}"/>
              </a:ext>
            </a:extLst>
          </p:cNvPr>
          <p:cNvSpPr txBox="1"/>
          <p:nvPr/>
        </p:nvSpPr>
        <p:spPr>
          <a:xfrm>
            <a:off x="5067519" y="961185"/>
            <a:ext cx="2056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 err="1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</a:t>
            </a:r>
            <a:r>
              <a:rPr lang="es-ES" sz="40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Up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5025744-E0D6-FBC6-4CF2-FE52B9A85CF7}"/>
              </a:ext>
            </a:extLst>
          </p:cNvPr>
          <p:cNvSpPr>
            <a:spLocks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D8079F-BD13-6FD9-63A6-BB544C31E946}"/>
              </a:ext>
            </a:extLst>
          </p:cNvPr>
          <p:cNvSpPr txBox="1">
            <a:spLocks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B673A12-A738-54F4-D48B-604C9E628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0846" y="1177933"/>
            <a:ext cx="7460974" cy="527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50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8B3F378-A1DE-E6F6-4983-D75A6DC54A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DD3D6E2-1F1A-630D-E6A0-785AB3BADB47}"/>
              </a:ext>
            </a:extLst>
          </p:cNvPr>
          <p:cNvSpPr txBox="1"/>
          <p:nvPr/>
        </p:nvSpPr>
        <p:spPr>
          <a:xfrm>
            <a:off x="5375289" y="923864"/>
            <a:ext cx="1441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1A94598-29D6-BB4E-E02E-C79924D2FADC}"/>
              </a:ext>
            </a:extLst>
          </p:cNvPr>
          <p:cNvSpPr txBox="1"/>
          <p:nvPr/>
        </p:nvSpPr>
        <p:spPr>
          <a:xfrm>
            <a:off x="4041710" y="1721107"/>
            <a:ext cx="29686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Justificación proyecto.…….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funciones……………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Tecnologías utilizadas…….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datos…………………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Flujo navegación ……………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Formato logotipo…………… 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Paleta colores…………………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Tipografía……………………….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Imágenes..……………………..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Up…………...…………..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B356A4-2BC9-98BA-870E-A57D831DE8FA}"/>
              </a:ext>
            </a:extLst>
          </p:cNvPr>
          <p:cNvSpPr txBox="1"/>
          <p:nvPr/>
        </p:nvSpPr>
        <p:spPr>
          <a:xfrm>
            <a:off x="6944697" y="1721107"/>
            <a:ext cx="5007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2C7A74B-59FC-E5ED-745F-DEDB6AA904F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AF730C8-50CB-AA7F-2C86-067E8E3F8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02015" y="6524044"/>
            <a:ext cx="318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</a:t>
            </a:r>
            <a:r>
              <a:rPr lang="es-ES">
                <a:latin typeface="Calibri" panose="020F0502020204030204" pitchFamily="34" charset="0"/>
                <a:cs typeface="Calibri" panose="020F0502020204030204" pitchFamily="34" charset="0"/>
              </a:rPr>
              <a:t>playforge.es</a:t>
            </a:r>
            <a:r>
              <a:rPr lang="es-ES">
                <a:solidFill>
                  <a:schemeClr val="bg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</a:t>
            </a:r>
            <a:endParaRPr lang="es-ES" dirty="0">
              <a:solidFill>
                <a:schemeClr val="bg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n 10" descr="Imagen que contiene Forma&#10;&#10;Descripción generada automáticamente">
            <a:extLst>
              <a:ext uri="{FF2B5EF4-FFF2-40B4-BE49-F238E27FC236}">
                <a16:creationId xmlns:a16="http://schemas.microsoft.com/office/drawing/2014/main" id="{69728482-38A6-E819-C907-CC7E309B3B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19" y="5803641"/>
            <a:ext cx="755779" cy="7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05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EE11CB9-8886-49D4-3BAF-A2B1D4D44A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6C131F-FAA0-B3B6-A77C-B497155E8CD6}"/>
              </a:ext>
            </a:extLst>
          </p:cNvPr>
          <p:cNvSpPr txBox="1"/>
          <p:nvPr/>
        </p:nvSpPr>
        <p:spPr>
          <a:xfrm>
            <a:off x="3385295" y="961185"/>
            <a:ext cx="54214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Justificación del proyecto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18A1E8F-94AA-3270-3264-FC6164E716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500D6F2-03EB-D859-560F-9D19C11B930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pic>
        <p:nvPicPr>
          <p:cNvPr id="11" name="Imagen 10" descr="Imagen que contiene Forma&#10;&#10;Descripción generada automáticamente">
            <a:extLst>
              <a:ext uri="{FF2B5EF4-FFF2-40B4-BE49-F238E27FC236}">
                <a16:creationId xmlns:a16="http://schemas.microsoft.com/office/drawing/2014/main" id="{280119F8-CE25-F5C9-1B7E-21DDBB2C801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19" y="5803641"/>
            <a:ext cx="755779" cy="75577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B243A88-8C3D-C928-DBE9-E53143592215}"/>
              </a:ext>
            </a:extLst>
          </p:cNvPr>
          <p:cNvSpPr txBox="1"/>
          <p:nvPr/>
        </p:nvSpPr>
        <p:spPr>
          <a:xfrm>
            <a:off x="1500014" y="1934213"/>
            <a:ext cx="9182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desarrollo de este proyecto surge de la pasión por los videojuegos, un pasatiempo que ha acompañado a generaciones y que se ha consolidado como una de las industrias de entretenimiento más grandes y dinámicas del mundo. La idea de crear una página web enfocada en la colección de videojuegos responde tanto a un interés personal como a una necesidad detectada en el mercado actual.</a:t>
            </a: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videojuegos no solo representan una forma de entretenimiento, sino también una herramienta de conexión social, aprendizaje y creatividad. A pesar de su popularidad, los usuarios muchas veces enfrentan dificultades para encontrar plataformas intuitivas, organizadas y con una experiencia personalizada que les permita organizar juegos de manera sencilla, eficiente y con acceso a contenido relevante.</a:t>
            </a: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proyecto tiene su origen en la observación de estas carencias y en el deseo de ofrecer una solución innovadora que combine facilidad de uso con funcionalidades atractivas, como la búsqueda optimizada, filtros avanzados, colecciones personalizables y herramientas para registrar el progreso en los videojuegos. Todo esto busca crear un espacio en línea que no solo sea una página web mas, sino una comunidad para aficionados.</a:t>
            </a:r>
          </a:p>
        </p:txBody>
      </p:sp>
    </p:spTree>
    <p:extLst>
      <p:ext uri="{BB962C8B-B14F-4D97-AF65-F5344CB8AC3E}">
        <p14:creationId xmlns:p14="http://schemas.microsoft.com/office/powerpoint/2010/main" val="425230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624517-05A4-4CE4-4CB5-5D57BEE22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CE0A7CA4-E051-F877-85C8-22C966E78A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A325380-9D8B-FC96-7E89-F03E9736D9FE}"/>
              </a:ext>
            </a:extLst>
          </p:cNvPr>
          <p:cNvSpPr txBox="1"/>
          <p:nvPr/>
        </p:nvSpPr>
        <p:spPr>
          <a:xfrm>
            <a:off x="3195273" y="961185"/>
            <a:ext cx="5801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Análisis de funcionamiento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6BAFE59-39DB-0E47-E5A3-1801A34F9C28}"/>
              </a:ext>
            </a:extLst>
          </p:cNvPr>
          <p:cNvSpPr txBox="1"/>
          <p:nvPr/>
        </p:nvSpPr>
        <p:spPr>
          <a:xfrm>
            <a:off x="1500014" y="1766951"/>
            <a:ext cx="918263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aplicación permitirá organizar y gestionar colecciones de videojuegos con las siguientes funciones clave:</a:t>
            </a:r>
          </a:p>
          <a:p>
            <a:endParaRPr lang="es-ES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Búsqueda y filtrado: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Buscar juegos por nombre, género, plataforma… Obteniendo los resultados en tiempo real.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Gestión de colecciones: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Crear y personalizar listas como "Favoritos" o "Juegos completados".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Registro de progreso: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Actualizar el estado de un juego ("Jugando", "Terminado").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Recomendaciones: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Sugerencias basadas en preferencias y colecciones del usuario.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Consideraciones y limitaciones: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 requerirá registro o inicio de sesión previo para gestionar colecciones.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 incluirá funciones de compra, descarga o estadísticas avanzadas de plataformas externas.</a:t>
            </a:r>
          </a:p>
          <a:p>
            <a:endParaRPr lang="es-ES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DCCF0F8-4AA7-5931-73AF-9F2E8458B2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CBA4CE-B50C-7BCF-1E7A-6D7FC197D1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pic>
        <p:nvPicPr>
          <p:cNvPr id="12" name="Imagen 11" descr="Imagen que contiene Forma&#10;&#10;Descripción generada automáticamente">
            <a:extLst>
              <a:ext uri="{FF2B5EF4-FFF2-40B4-BE49-F238E27FC236}">
                <a16:creationId xmlns:a16="http://schemas.microsoft.com/office/drawing/2014/main" id="{925612D0-EE49-A9D3-600E-F48E248EC5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19" y="5803641"/>
            <a:ext cx="755779" cy="7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4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13BD4-64DE-BA3C-CE26-45FA38376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3B0CF383-281F-D94F-8B30-40C562D1FA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AF57A26-B3EE-2F57-56AF-284FEFB1A43D}"/>
              </a:ext>
            </a:extLst>
          </p:cNvPr>
          <p:cNvSpPr txBox="1"/>
          <p:nvPr/>
        </p:nvSpPr>
        <p:spPr>
          <a:xfrm>
            <a:off x="3764220" y="914532"/>
            <a:ext cx="4654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Tecnologías utilizadas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03A7F94-BCE1-64FD-54F2-B94EF81C9BD9}"/>
              </a:ext>
            </a:extLst>
          </p:cNvPr>
          <p:cNvSpPr txBox="1"/>
          <p:nvPr/>
        </p:nvSpPr>
        <p:spPr>
          <a:xfrm>
            <a:off x="1500012" y="1905506"/>
            <a:ext cx="91826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el desarrollo del proyecto, se emplearán las siguientes tecnologías: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HTML y CSS, que permitirán diseñar una interfaz modular, rápida y moderna, optimizando la experiencia visual y de navegación para los usuarios.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dirty="0" err="1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JavaScript, PHP y MySQL, herramientas clave para gestionar datos dinámicos de manera eficiente, garantizar la escalabilidad del sistema y proporcionar funciones seguras para el registro e inicio de sesión de los usuarios.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Estas tecnologías han sido seleccionadas por su flexibilidad, rapidez en el desarrollo y capacidad para ofrecer una experiencia de usuario sólida y alineada con los objetivos del proyecto.</a:t>
            </a:r>
          </a:p>
          <a:p>
            <a:endParaRPr lang="es-ES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682EA6E-CF79-BA91-FBE1-56B65EC671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67AB864-C5F8-A4BF-88FF-F5CEF10625B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pic>
        <p:nvPicPr>
          <p:cNvPr id="12" name="Imagen 11" descr="Imagen que contiene Forma&#10;&#10;Descripción generada automáticamente">
            <a:extLst>
              <a:ext uri="{FF2B5EF4-FFF2-40B4-BE49-F238E27FC236}">
                <a16:creationId xmlns:a16="http://schemas.microsoft.com/office/drawing/2014/main" id="{DA1C9B83-1EEF-E821-3CC5-5E93CBD7D4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19" y="5803641"/>
            <a:ext cx="755779" cy="7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98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735441-DA84-E640-59E1-BCD3E71FB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FA6FBC5B-126F-9F42-4510-FAF24766D0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B1DF5CC-3DF0-A00D-D795-F5C198F67507}"/>
              </a:ext>
            </a:extLst>
          </p:cNvPr>
          <p:cNvSpPr txBox="1"/>
          <p:nvPr/>
        </p:nvSpPr>
        <p:spPr>
          <a:xfrm>
            <a:off x="4557963" y="889899"/>
            <a:ext cx="30667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de datos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D568FAB-A3A9-BE7E-5F21-C1463C985A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D69C5CB-F3F8-649D-8CDC-F55803736D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pic>
        <p:nvPicPr>
          <p:cNvPr id="10" name="Imagen 9" descr="Imagen que contiene Forma&#10;&#10;Descripción generada automáticamente">
            <a:extLst>
              <a:ext uri="{FF2B5EF4-FFF2-40B4-BE49-F238E27FC236}">
                <a16:creationId xmlns:a16="http://schemas.microsoft.com/office/drawing/2014/main" id="{BA2C95FB-0D8F-5BCF-E73C-EAB365009E9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19" y="5803641"/>
            <a:ext cx="755779" cy="75577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298C117-3429-09D0-D1AA-9BBCA7DF0A87}"/>
              </a:ext>
            </a:extLst>
          </p:cNvPr>
          <p:cNvSpPr txBox="1"/>
          <p:nvPr/>
        </p:nvSpPr>
        <p:spPr>
          <a:xfrm>
            <a:off x="1500014" y="1766951"/>
            <a:ext cx="9182637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base de datos estará diseñada para gestionar usuarios, videojuegos y colecciones de manera eficiente, partiendo de un Modelo Entidad-Relación que se adaptará al modelo relacional propuesto.</a:t>
            </a:r>
          </a:p>
          <a:p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Entidades principales: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4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Usuario: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Representa a los usuarios registrados en la plataforma.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Videojuego: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Contiene información de los videojuegos disponibles.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Colección: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Representa las listas personalizadas creadas por los usuarios.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1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Relaciones: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4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Usuario - Colección: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usuario puede tener múltiples colecciones.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Colección - Videojuego:</a:t>
            </a:r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Una colección puede incluir múltiples videojuegos, y un videojuego puede estar en varias colecciones.</a:t>
            </a:r>
          </a:p>
          <a:p>
            <a:endParaRPr lang="es-ES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056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0849AB-690A-5D50-F73C-7359723F9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E620BEB-EAC5-421C-D503-C696ED221D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323DD99-8AB1-9B0C-87EB-FE95636C08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D8229-441A-1904-B51E-985C790503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pic>
        <p:nvPicPr>
          <p:cNvPr id="10" name="Imagen 9" descr="Imagen que contiene Forma&#10;&#10;Descripción generada automáticamente">
            <a:extLst>
              <a:ext uri="{FF2B5EF4-FFF2-40B4-BE49-F238E27FC236}">
                <a16:creationId xmlns:a16="http://schemas.microsoft.com/office/drawing/2014/main" id="{78F77D8E-69A8-15AF-0CA5-0E69371679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19" y="5803641"/>
            <a:ext cx="755779" cy="75577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16E8336-D53B-9DFC-EE9C-876A03002A97}"/>
              </a:ext>
            </a:extLst>
          </p:cNvPr>
          <p:cNvSpPr txBox="1"/>
          <p:nvPr/>
        </p:nvSpPr>
        <p:spPr>
          <a:xfrm>
            <a:off x="406659" y="221698"/>
            <a:ext cx="5040484" cy="239437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2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Videojuegos</a:t>
            </a:r>
            <a:b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Almacena información sobre los videojuegos disponibles.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id_videojuego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(PK, INT): Identificador único del videojuego.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titulo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(VARCHAR(150)): Nombre del videojuego.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genero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(VARCHAR(50)): Género principal del juego (acción, aventura).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plataforma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(VARCHAR(50)): Plataforma del videojuego (Nintendo, PC) 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año_lanzamiento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(YEAR): Año de lanzamiento del videojuego.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desarrollador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(VARCHAR(100)): Nombre del estudio/desarrollador.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28F9FE-395C-59F1-0E8F-FB5CD8B6CB46}"/>
              </a:ext>
            </a:extLst>
          </p:cNvPr>
          <p:cNvSpPr txBox="1"/>
          <p:nvPr/>
        </p:nvSpPr>
        <p:spPr>
          <a:xfrm>
            <a:off x="5741835" y="2786923"/>
            <a:ext cx="6115616" cy="14494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Coleccion_Videojuego</a:t>
            </a:r>
            <a:b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Define la relación muchos a muchos entre colecciones y videojuegos.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id_coleccion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(FK, INT): Relación con una colección específica.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id_videojuego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(FK, INT): Relación con un videojuego específico.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fecha_agregado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(DATETIME): Fecha en que el videojuego fue agregado a la colección.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A7AA6B5-E815-D777-CF95-F62758615975}"/>
              </a:ext>
            </a:extLst>
          </p:cNvPr>
          <p:cNvSpPr txBox="1"/>
          <p:nvPr/>
        </p:nvSpPr>
        <p:spPr>
          <a:xfrm>
            <a:off x="406659" y="2786923"/>
            <a:ext cx="5040484" cy="21580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2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Usuarios</a:t>
            </a:r>
            <a:b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Gestiona la información básica de los usuarios registrados.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id_usuario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(PK, INT): Identificador único del usuario.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nombre_usuario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(VARCHAR(50)): Nombre de usuario único.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email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(VARCHAR(100), UNIQUE): Correo electrónico del usuario.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contraseña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(VARCHAR(255)): Contraseña cifrada.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fecha_creacion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(DATETIME): Fecha y hora de creación de la cuenta.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6E5A64-7EF9-E605-3C80-61B25DC76F97}"/>
              </a:ext>
            </a:extLst>
          </p:cNvPr>
          <p:cNvSpPr txBox="1"/>
          <p:nvPr/>
        </p:nvSpPr>
        <p:spPr>
          <a:xfrm>
            <a:off x="5741835" y="851614"/>
            <a:ext cx="6116216" cy="1764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2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Colecciones</a:t>
            </a:r>
            <a:b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</a:b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Representa las colecciones personalizadas creadas por los usuarios.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id_coleccion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(PK, INT): Identificador único de la colección.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id_usuario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(FK, INT): Relación con el usuario que creó la colección.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nombre_coleccion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(VARCHAR(100)): Nombre de la colección.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200" b="1" kern="100" dirty="0" err="1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fecha_creacion</a:t>
            </a:r>
            <a:r>
              <a:rPr lang="es-ES" sz="12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(DATETIME): Fecha de creación de la colección.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F126EBF-80B7-E367-FB18-9982DAB4A343}"/>
              </a:ext>
            </a:extLst>
          </p:cNvPr>
          <p:cNvSpPr txBox="1"/>
          <p:nvPr/>
        </p:nvSpPr>
        <p:spPr>
          <a:xfrm>
            <a:off x="2179486" y="5166639"/>
            <a:ext cx="6900763" cy="1274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4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Relaciones entre tablas:</a:t>
            </a:r>
            <a:endParaRPr lang="es-ES" sz="1400" kern="100" dirty="0">
              <a:solidFill>
                <a:schemeClr val="bg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4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Usuarios</a:t>
            </a:r>
            <a:r>
              <a:rPr lang="es-ES" sz="14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↔ </a:t>
            </a:r>
            <a:r>
              <a:rPr lang="es-ES" sz="14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Colecciones:</a:t>
            </a:r>
            <a:r>
              <a:rPr lang="es-ES" sz="14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Relación 1:N (Un usuario puede tener varias colecciones).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4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Colecciones</a:t>
            </a:r>
            <a:r>
              <a:rPr lang="es-ES" sz="14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↔ </a:t>
            </a:r>
            <a:r>
              <a:rPr lang="es-ES" sz="1400" b="1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Videojuegos:</a:t>
            </a:r>
            <a:r>
              <a:rPr lang="es-ES" sz="1400" kern="100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Relación N:M (Una colección puede incluir múltiples videojuegos, y un videojuego puede estar en varias colecciones).</a:t>
            </a:r>
          </a:p>
        </p:txBody>
      </p:sp>
    </p:spTree>
    <p:extLst>
      <p:ext uri="{BB962C8B-B14F-4D97-AF65-F5344CB8AC3E}">
        <p14:creationId xmlns:p14="http://schemas.microsoft.com/office/powerpoint/2010/main" val="109189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C716E494-7838-FD64-0C3D-2970D3B5C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9135669-3D14-24BF-48C5-90F01D74B7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D3F4B0-1330-53AE-C7AE-8DF0C9B975C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pic>
        <p:nvPicPr>
          <p:cNvPr id="5" name="Imagen 4" descr="Imagen que contiene Forma&#10;&#10;Descripción generada automáticamente">
            <a:extLst>
              <a:ext uri="{FF2B5EF4-FFF2-40B4-BE49-F238E27FC236}">
                <a16:creationId xmlns:a16="http://schemas.microsoft.com/office/drawing/2014/main" id="{A64327FA-6540-3EB1-6C5C-6C67734075F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219" y="5803641"/>
            <a:ext cx="755779" cy="75577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B49EAB8-C022-EC0D-226F-F3BDD5DF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042" y="86812"/>
            <a:ext cx="3819330" cy="640185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C518285-C270-1B05-B4A2-733B3D59C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868" y="86812"/>
            <a:ext cx="4998162" cy="6401856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0"/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569A511-8E3D-A4F2-82B3-05B501DA4FBA}"/>
              </a:ext>
            </a:extLst>
          </p:cNvPr>
          <p:cNvSpPr txBox="1"/>
          <p:nvPr/>
        </p:nvSpPr>
        <p:spPr>
          <a:xfrm>
            <a:off x="3475840" y="5996864"/>
            <a:ext cx="17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 restricciones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EFCD978-6E36-E81B-B067-D54C19C113C4}"/>
              </a:ext>
            </a:extLst>
          </p:cNvPr>
          <p:cNvSpPr txBox="1"/>
          <p:nvPr/>
        </p:nvSpPr>
        <p:spPr>
          <a:xfrm>
            <a:off x="9080936" y="86812"/>
            <a:ext cx="1791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restricciones</a:t>
            </a:r>
          </a:p>
        </p:txBody>
      </p:sp>
    </p:spTree>
    <p:extLst>
      <p:ext uri="{BB962C8B-B14F-4D97-AF65-F5344CB8AC3E}">
        <p14:creationId xmlns:p14="http://schemas.microsoft.com/office/powerpoint/2010/main" val="1409480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9442B725-253E-AD9C-49DC-8E140EE254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886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B8CE973-19CC-6E89-20C9-44E68A047D56}"/>
              </a:ext>
            </a:extLst>
          </p:cNvPr>
          <p:cNvSpPr>
            <a:spLocks/>
          </p:cNvSpPr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BC29FF-E607-B5D4-56BE-01BF628EB09F}"/>
              </a:ext>
            </a:extLst>
          </p:cNvPr>
          <p:cNvSpPr txBox="1">
            <a:spLocks/>
          </p:cNvSpPr>
          <p:nvPr/>
        </p:nvSpPr>
        <p:spPr>
          <a:xfrm>
            <a:off x="4602015" y="6524044"/>
            <a:ext cx="297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PlayForge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| www.playforge.es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DABE73-7555-53AF-4FFB-262150311913}"/>
              </a:ext>
            </a:extLst>
          </p:cNvPr>
          <p:cNvSpPr txBox="1"/>
          <p:nvPr/>
        </p:nvSpPr>
        <p:spPr>
          <a:xfrm>
            <a:off x="3948113" y="961185"/>
            <a:ext cx="4295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Flujo de navegación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CD7EDD-A94E-1F98-23E5-96AB270691E0}"/>
              </a:ext>
            </a:extLst>
          </p:cNvPr>
          <p:cNvSpPr txBox="1"/>
          <p:nvPr/>
        </p:nvSpPr>
        <p:spPr>
          <a:xfrm>
            <a:off x="2513052" y="1704447"/>
            <a:ext cx="7156562" cy="45329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endParaRPr lang="es-ES" sz="500" b="1" kern="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200" b="1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Ruta de los Datos:</a:t>
            </a:r>
            <a:endParaRPr lang="es-ES" sz="12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200" b="1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Entrada de datos:</a:t>
            </a: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Datos introducidos por el usuario en formularios (nombre de usuario, contraseña, videojuegos, colecciones).</a:t>
            </a:r>
            <a:endParaRPr lang="es-ES" sz="12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200" b="1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Procesos internos:</a:t>
            </a: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 </a:t>
            </a:r>
            <a:r>
              <a:rPr lang="es-ES" sz="1200" kern="0" dirty="0" err="1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backend</a:t>
            </a: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recibe las peticiones HTTP, las valida y procesa los datos.</a:t>
            </a:r>
            <a:endParaRPr lang="es-ES" sz="12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200" b="1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Almacenamiento:</a:t>
            </a: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Datos guardados en la base de datos en las tablas correspondientes.</a:t>
            </a:r>
            <a:endParaRPr lang="es-ES" sz="12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200" b="1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Consulta y recuperación:</a:t>
            </a: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Consulta a la base de datos y envía resultados al </a:t>
            </a:r>
            <a:r>
              <a:rPr lang="es-ES" sz="1200" kern="0" dirty="0" err="1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frontend</a:t>
            </a: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para mostrarlos.</a:t>
            </a:r>
            <a:endParaRPr lang="es-ES" sz="12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ES" sz="1200" b="1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Actualización y eliminación:</a:t>
            </a: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Cambios reflejados en la base de datos.</a:t>
            </a:r>
          </a:p>
          <a:p>
            <a:endParaRPr lang="es-ES" sz="600" kern="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200" b="1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Ficheros de Datos Generados:</a:t>
            </a:r>
            <a:endParaRPr lang="es-ES" sz="12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200" b="1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JSON/CSV:</a:t>
            </a: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Exportación de colecciones de videojuegos con datos relevantes (títulos, progreso, etc.).</a:t>
            </a:r>
            <a:endParaRPr lang="es-ES" sz="12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200" b="1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Logs:</a:t>
            </a: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Registro de accesos, errores y actividades (inicios de sesión, interacciones con la base de datos).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s-ES" sz="1200" b="1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Relación con la Base de Datos:</a:t>
            </a:r>
            <a:endParaRPr lang="es-ES" sz="12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 archivos generados (JSON/CSV) reflejan información de las tablas:</a:t>
            </a:r>
            <a:r>
              <a:rPr lang="es-ES" sz="1200" kern="100" dirty="0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un </a:t>
            </a: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 de colección contiene videojuegos (basado en </a:t>
            </a:r>
            <a:r>
              <a:rPr lang="es-ES" sz="1200" kern="0" dirty="0" err="1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id_videojuego</a:t>
            </a: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s-ES" sz="12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628650" lvl="1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200" kern="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 logs registran eventos como la creación o modificación de colecciones.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s-ES" sz="500" kern="1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993431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1359</Words>
  <Application>Microsoft Office PowerPoint</Application>
  <PresentationFormat>Panorámica</PresentationFormat>
  <Paragraphs>168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Aptos</vt:lpstr>
      <vt:lpstr>Arial</vt:lpstr>
      <vt:lpstr>Calibri</vt:lpstr>
      <vt:lpstr>Symbol</vt:lpstr>
      <vt:lpstr>Verdana Pro</vt:lpstr>
      <vt:lpstr>Verdana Pro Cond SemiBold</vt:lpstr>
      <vt:lpstr>Wingdings</vt:lpstr>
      <vt:lpstr>TornVTI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ABAD RUIZ, PABLO</dc:creator>
  <cp:lastModifiedBy>ABAD RUIZ, PABLO</cp:lastModifiedBy>
  <cp:revision>21</cp:revision>
  <dcterms:created xsi:type="dcterms:W3CDTF">2024-09-26T08:28:37Z</dcterms:created>
  <dcterms:modified xsi:type="dcterms:W3CDTF">2025-01-11T09:14:21Z</dcterms:modified>
</cp:coreProperties>
</file>